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73" r:id="rId4"/>
    <p:sldId id="293" r:id="rId5"/>
    <p:sldId id="272" r:id="rId6"/>
    <p:sldId id="308" r:id="rId7"/>
    <p:sldId id="294" r:id="rId8"/>
    <p:sldId id="274" r:id="rId9"/>
    <p:sldId id="27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288" r:id="rId19"/>
    <p:sldId id="27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5076" autoAdjust="0"/>
  </p:normalViewPr>
  <p:slideViewPr>
    <p:cSldViewPr snapToGrid="0">
      <p:cViewPr varScale="1">
        <p:scale>
          <a:sx n="81" d="100"/>
          <a:sy n="81" d="100"/>
        </p:scale>
        <p:origin x="71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DEE5E-F7AC-4E85-A822-21E0D8B81C80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4D33D-FE8A-4D9A-9BEA-726D8DB600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53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59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25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55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316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825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68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83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7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14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110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8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1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78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32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77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19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69C9D-9589-4268-B9A8-693CBB1286D0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72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77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04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672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AC17-D971-4E4C-8843-10969271C69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19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00B3-2D88-4941-B000-76D96CF1C5A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6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E771-9F4C-4E7E-AA96-F7D688AE7E9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4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B335-85D1-4FC5-B8BD-F023D148E6C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59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2CAC-7617-4F9F-BC85-BD954912DF3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57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30F1-4716-4516-8871-4B07521A77F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01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77C4C-7B49-4467-BABA-5704EF3B91F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32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F0FB-02CC-41A1-BDB3-B6EFB14356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2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39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9F03-6754-4CCE-83C8-4FE1D713EFD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24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858A-4B23-401C-8477-14A3316DB05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70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457D-95C0-4CEE-868D-38172CE1BBA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9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63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32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059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6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6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69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646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610D2-0626-4207-959E-1F526E07C5BC}" type="datetimeFigureOut">
              <a:rPr lang="zh-CN" altLang="en-US" smtClean="0"/>
              <a:t>2019/12/1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4018D-949C-4874-8B33-A34E0D195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16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C3B24-F0CC-4BFA-BBA7-2A2E0D7BFD1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 altLang="zh-CN">
                <a:solidFill>
                  <a:prstClr val="black">
                    <a:tint val="75000"/>
                  </a:prstClr>
                </a:solidFill>
              </a:rPr>
              <a:t>liubo68@buaa.edu.cn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4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-125802" y="2964829"/>
            <a:ext cx="12427808" cy="69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Large-scale, real-time visual-inertial localization revisited</a:t>
            </a:r>
            <a:endParaRPr lang="zh-CN" altLang="en-US" sz="3600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Berlin Sans FB Demi" panose="020E0802020502020306" pitchFamily="34" charset="0"/>
              <a:ea typeface="华文新魏" panose="02010800040101010101" pitchFamily="2" charset="-122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11576" y="5225672"/>
            <a:ext cx="61530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>
                <a:ln w="18415" cmpd="sng">
                  <a:solidFill>
                    <a:srgbClr val="0070C0"/>
                  </a:solidFill>
                  <a:prstDash val="solid"/>
                </a:ln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康  腾</a:t>
            </a:r>
            <a:endParaRPr lang="en-US" altLang="zh-CN" sz="3600" b="1">
              <a:ln w="18415" cmpd="sng">
                <a:solidFill>
                  <a:srgbClr val="0070C0"/>
                </a:solidFill>
                <a:prstDash val="solid"/>
              </a:ln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 b="1">
                <a:ln w="18415" cmpd="sng">
                  <a:solidFill>
                    <a:srgbClr val="0070C0"/>
                  </a:solidFill>
                  <a:prstDash val="solid"/>
                </a:ln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2019.12.01</a:t>
            </a:r>
            <a:endParaRPr lang="zh-CN" altLang="en-US" sz="3600" b="1" dirty="0">
              <a:ln w="18415" cmpd="sng">
                <a:solidFill>
                  <a:srgbClr val="0070C0"/>
                </a:solidFill>
                <a:prstDash val="solid"/>
              </a:ln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69C40F-2132-4FC4-89DC-50F038A91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438"/>
            <a:ext cx="1685686" cy="12259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79FC25-75D0-406B-85A3-29ADD1779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4"/>
            <a:ext cx="1398024" cy="13980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81535C8-216C-4904-95A4-644A4A5DBFF0}"/>
              </a:ext>
            </a:extLst>
          </p:cNvPr>
          <p:cNvSpPr/>
          <p:nvPr/>
        </p:nvSpPr>
        <p:spPr>
          <a:xfrm>
            <a:off x="1398024" y="438582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arXiv--2019</a:t>
            </a:r>
            <a:endParaRPr lang="zh-CN" altLang="en-US" sz="24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9BEC75-E8ED-4903-B3BF-F4798586BE0B}"/>
              </a:ext>
            </a:extLst>
          </p:cNvPr>
          <p:cNvSpPr/>
          <p:nvPr/>
        </p:nvSpPr>
        <p:spPr>
          <a:xfrm>
            <a:off x="8646168" y="438582"/>
            <a:ext cx="1759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VPS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961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4AADD-9A8E-49D0-9E10-E616826B7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73" r="11293" b="11698"/>
          <a:stretch/>
        </p:blipFill>
        <p:spPr>
          <a:xfrm>
            <a:off x="6296349" y="1747492"/>
            <a:ext cx="5895651" cy="448407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DD755B6-5E1D-4E0E-ABDD-9FE6A5427A3C}"/>
              </a:ext>
            </a:extLst>
          </p:cNvPr>
          <p:cNvSpPr/>
          <p:nvPr/>
        </p:nvSpPr>
        <p:spPr>
          <a:xfrm>
            <a:off x="2943650" y="342999"/>
            <a:ext cx="7299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Large-scale, real-time visual-inertial localization revisited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2FD18C5-5472-434E-99A7-5AA1FAC18351}"/>
              </a:ext>
            </a:extLst>
          </p:cNvPr>
          <p:cNvCxnSpPr>
            <a:cxnSpLocks/>
          </p:cNvCxnSpPr>
          <p:nvPr/>
        </p:nvCxnSpPr>
        <p:spPr>
          <a:xfrm flipH="1">
            <a:off x="5416062" y="3015762"/>
            <a:ext cx="880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C4E46B1-E76C-432E-AD47-EC9E4CA075A4}"/>
              </a:ext>
            </a:extLst>
          </p:cNvPr>
          <p:cNvSpPr/>
          <p:nvPr/>
        </p:nvSpPr>
        <p:spPr>
          <a:xfrm>
            <a:off x="158261" y="1083856"/>
            <a:ext cx="8889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 typical model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:1M 3D points for an area of 20000 m² require between 500 MB and 800 MB </a:t>
            </a:r>
          </a:p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 medium-sized city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several tens of TB of storage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4063EF-D811-4337-8238-6939B73BC9B7}"/>
              </a:ext>
            </a:extLst>
          </p:cNvPr>
          <p:cNvSpPr/>
          <p:nvPr/>
        </p:nvSpPr>
        <p:spPr>
          <a:xfrm>
            <a:off x="278739" y="2514544"/>
            <a:ext cx="63622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 Structure Summarization: </a:t>
            </a:r>
            <a:r>
              <a:rPr lang="en-US" altLang="zh-CN">
                <a:solidFill>
                  <a:srgbClr val="FF0000"/>
                </a:solidFill>
              </a:rPr>
              <a:t>ILP-optimization</a:t>
            </a:r>
          </a:p>
          <a:p>
            <a:r>
              <a:rPr lang="en-US" altLang="zh-CN"/>
              <a:t>Appearance Summarization:</a:t>
            </a:r>
            <a:r>
              <a:rPr lang="en-US" altLang="zh-CN">
                <a:solidFill>
                  <a:srgbClr val="FF0000"/>
                </a:solidFill>
              </a:rPr>
              <a:t>k-means clustering</a:t>
            </a:r>
          </a:p>
          <a:p>
            <a:r>
              <a:rPr lang="en-US" altLang="zh-CN"/>
              <a:t>Appearance Compression:</a:t>
            </a:r>
            <a:r>
              <a:rPr lang="en-US" altLang="zh-CN">
                <a:solidFill>
                  <a:srgbClr val="FF0000"/>
                </a:solidFill>
              </a:rPr>
              <a:t>Product Quantization</a:t>
            </a:r>
            <a:r>
              <a:rPr lang="en-US" altLang="zh-CN"/>
              <a:t>, </a:t>
            </a:r>
            <a:r>
              <a:rPr lang="en-US" altLang="zh-CN">
                <a:solidFill>
                  <a:srgbClr val="FF0000"/>
                </a:solidFill>
              </a:rPr>
              <a:t>vocabulary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998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4AADD-9A8E-49D0-9E10-E616826B7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73" r="11293" b="11698"/>
          <a:stretch/>
        </p:blipFill>
        <p:spPr>
          <a:xfrm>
            <a:off x="0" y="1554061"/>
            <a:ext cx="5895651" cy="448407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DD755B6-5E1D-4E0E-ABDD-9FE6A5427A3C}"/>
              </a:ext>
            </a:extLst>
          </p:cNvPr>
          <p:cNvSpPr/>
          <p:nvPr/>
        </p:nvSpPr>
        <p:spPr>
          <a:xfrm>
            <a:off x="2943650" y="342999"/>
            <a:ext cx="7299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Large-scale, real-time visual-inertial localization revisited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E798803-42B6-4218-9659-ACEFC5861093}"/>
              </a:ext>
            </a:extLst>
          </p:cNvPr>
          <p:cNvCxnSpPr/>
          <p:nvPr/>
        </p:nvCxnSpPr>
        <p:spPr>
          <a:xfrm>
            <a:off x="5802923" y="4141177"/>
            <a:ext cx="474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D7F9B0C-7AF9-4569-9C8E-D969AF8498E1}"/>
              </a:ext>
            </a:extLst>
          </p:cNvPr>
          <p:cNvSpPr/>
          <p:nvPr/>
        </p:nvSpPr>
        <p:spPr>
          <a:xfrm>
            <a:off x="5966752" y="1070366"/>
            <a:ext cx="579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/>
              <a:t>accelerate</a:t>
            </a:r>
            <a:r>
              <a:rPr lang="en-US" altLang="zh-CN"/>
              <a:t> :kd-tree, </a:t>
            </a:r>
            <a:r>
              <a:rPr lang="en-US" altLang="zh-CN">
                <a:solidFill>
                  <a:srgbClr val="FF0000"/>
                </a:solidFill>
              </a:rPr>
              <a:t>The inverted multi-index</a:t>
            </a:r>
            <a:r>
              <a:rPr lang="en-US" altLang="zh-CN"/>
              <a:t>, </a:t>
            </a:r>
            <a:r>
              <a:rPr lang="en-US" altLang="zh-CN">
                <a:solidFill>
                  <a:srgbClr val="FF0000"/>
                </a:solidFill>
              </a:rPr>
              <a:t>Random Grids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F1C7CF-EA98-430F-A884-1F254D637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270" y="1439698"/>
            <a:ext cx="3704453" cy="25174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6BE916-9640-4301-9643-084977E69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270" y="4141177"/>
            <a:ext cx="3855759" cy="26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25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4AADD-9A8E-49D0-9E10-E616826B7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73" r="11293" b="11698"/>
          <a:stretch/>
        </p:blipFill>
        <p:spPr>
          <a:xfrm>
            <a:off x="0" y="1753238"/>
            <a:ext cx="4967873" cy="37784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DD755B6-5E1D-4E0E-ABDD-9FE6A5427A3C}"/>
              </a:ext>
            </a:extLst>
          </p:cNvPr>
          <p:cNvSpPr/>
          <p:nvPr/>
        </p:nvSpPr>
        <p:spPr>
          <a:xfrm>
            <a:off x="2943650" y="342999"/>
            <a:ext cx="7299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Large-scale, real-time visual-inertial localization revisited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E798803-42B6-4218-9659-ACEFC5861093}"/>
              </a:ext>
            </a:extLst>
          </p:cNvPr>
          <p:cNvCxnSpPr/>
          <p:nvPr/>
        </p:nvCxnSpPr>
        <p:spPr>
          <a:xfrm>
            <a:off x="4897576" y="3927438"/>
            <a:ext cx="474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D7F9B0C-7AF9-4569-9C8E-D969AF8498E1}"/>
              </a:ext>
            </a:extLst>
          </p:cNvPr>
          <p:cNvSpPr/>
          <p:nvPr/>
        </p:nvSpPr>
        <p:spPr>
          <a:xfrm>
            <a:off x="6247410" y="985289"/>
            <a:ext cx="5170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Outlier Filtering:</a:t>
            </a:r>
            <a:r>
              <a:rPr lang="en-US" altLang="zh-CN">
                <a:solidFill>
                  <a:srgbClr val="FF0000"/>
                </a:solidFill>
              </a:rPr>
              <a:t>Range Search, kNN and Thresholding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E941D0-F219-4208-9B01-3B398AF44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641" y="1325197"/>
            <a:ext cx="4347046" cy="28135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DDC058-4B4B-496A-A65C-17A2C3510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412" y="4138737"/>
            <a:ext cx="3962275" cy="27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4AADD-9A8E-49D0-9E10-E616826B7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73" r="11293" b="11698"/>
          <a:stretch/>
        </p:blipFill>
        <p:spPr>
          <a:xfrm>
            <a:off x="0" y="1753238"/>
            <a:ext cx="4967873" cy="37784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DD755B6-5E1D-4E0E-ABDD-9FE6A5427A3C}"/>
              </a:ext>
            </a:extLst>
          </p:cNvPr>
          <p:cNvSpPr/>
          <p:nvPr/>
        </p:nvSpPr>
        <p:spPr>
          <a:xfrm>
            <a:off x="2943650" y="342999"/>
            <a:ext cx="7299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Large-scale, real-time visual-inertial localization revisited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E798803-42B6-4218-9659-ACEFC5861093}"/>
              </a:ext>
            </a:extLst>
          </p:cNvPr>
          <p:cNvCxnSpPr/>
          <p:nvPr/>
        </p:nvCxnSpPr>
        <p:spPr>
          <a:xfrm>
            <a:off x="4897576" y="3927438"/>
            <a:ext cx="474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D7F9B0C-7AF9-4569-9C8E-D969AF8498E1}"/>
              </a:ext>
            </a:extLst>
          </p:cNvPr>
          <p:cNvSpPr/>
          <p:nvPr/>
        </p:nvSpPr>
        <p:spPr>
          <a:xfrm>
            <a:off x="5776353" y="1753238"/>
            <a:ext cx="5600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Outlier Filtering:</a:t>
            </a:r>
            <a:r>
              <a:rPr lang="en-US" altLang="zh-CN">
                <a:solidFill>
                  <a:srgbClr val="FF0000"/>
                </a:solidFill>
              </a:rPr>
              <a:t>Co-Visibility-Based and Geometric</a:t>
            </a:r>
            <a:r>
              <a:rPr lang="en-US" altLang="zh-CN"/>
              <a:t>,</a:t>
            </a:r>
            <a:r>
              <a:rPr lang="en-US" altLang="zh-CN">
                <a:solidFill>
                  <a:srgbClr val="FF0000"/>
                </a:solidFill>
              </a:rPr>
              <a:t> voting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45E65A-926E-4A96-99DB-03EF3308F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243" y="2137137"/>
            <a:ext cx="4675329" cy="32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7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4AADD-9A8E-49D0-9E10-E616826B7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73" r="11293" b="11698"/>
          <a:stretch/>
        </p:blipFill>
        <p:spPr>
          <a:xfrm>
            <a:off x="0" y="1753238"/>
            <a:ext cx="4967873" cy="37784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DD755B6-5E1D-4E0E-ABDD-9FE6A5427A3C}"/>
              </a:ext>
            </a:extLst>
          </p:cNvPr>
          <p:cNvSpPr/>
          <p:nvPr/>
        </p:nvSpPr>
        <p:spPr>
          <a:xfrm>
            <a:off x="2943650" y="342999"/>
            <a:ext cx="7299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Large-scale, real-time visual-inertial localization revisited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E798803-42B6-4218-9659-ACEFC5861093}"/>
              </a:ext>
            </a:extLst>
          </p:cNvPr>
          <p:cNvCxnSpPr/>
          <p:nvPr/>
        </p:nvCxnSpPr>
        <p:spPr>
          <a:xfrm>
            <a:off x="4879991" y="4490146"/>
            <a:ext cx="474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D7F9B0C-7AF9-4569-9C8E-D969AF8498E1}"/>
              </a:ext>
            </a:extLst>
          </p:cNvPr>
          <p:cNvSpPr/>
          <p:nvPr/>
        </p:nvSpPr>
        <p:spPr>
          <a:xfrm>
            <a:off x="5671299" y="3751482"/>
            <a:ext cx="52581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/>
              <a:t>Camera Pose Estimation:</a:t>
            </a:r>
          </a:p>
          <a:p>
            <a:r>
              <a:rPr lang="en-US" altLang="zh-CN"/>
              <a:t>randomized RANSAC+</a:t>
            </a:r>
            <a:r>
              <a:rPr lang="en-US" altLang="zh-CN">
                <a:solidFill>
                  <a:srgbClr val="FF0000"/>
                </a:solidFill>
              </a:rPr>
              <a:t>PNP</a:t>
            </a:r>
          </a:p>
          <a:p>
            <a:endParaRPr lang="en-US" altLang="zh-CN"/>
          </a:p>
          <a:p>
            <a:r>
              <a:rPr lang="en-US" altLang="zh-CN" b="1"/>
              <a:t>Pose Candidate Refinement:</a:t>
            </a:r>
          </a:p>
          <a:p>
            <a:r>
              <a:rPr lang="en-US" altLang="zh-CN"/>
              <a:t>a voting scheme+weight this score with the pose prior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33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755B6-5E1D-4E0E-ABDD-9FE6A5427A3C}"/>
              </a:ext>
            </a:extLst>
          </p:cNvPr>
          <p:cNvSpPr/>
          <p:nvPr/>
        </p:nvSpPr>
        <p:spPr>
          <a:xfrm>
            <a:off x="2943650" y="342999"/>
            <a:ext cx="7299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Large-scale, real-time visual-inertial localization revisited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CA4E2C7-D6F4-4EB3-9663-CD79E36E9C5E}"/>
              </a:ext>
            </a:extLst>
          </p:cNvPr>
          <p:cNvCxnSpPr>
            <a:cxnSpLocks/>
          </p:cNvCxnSpPr>
          <p:nvPr/>
        </p:nvCxnSpPr>
        <p:spPr>
          <a:xfrm flipH="1">
            <a:off x="6928338" y="4941278"/>
            <a:ext cx="581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7B95D7A-861E-43E4-A4A7-BB91655E9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3" y="2951166"/>
            <a:ext cx="6715811" cy="33935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00352F-C1FA-451C-B9EA-9209364BD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627" y="1612163"/>
            <a:ext cx="2589118" cy="3414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C4D36C-643B-4D87-A4CC-E6BDBA405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256" y="1612164"/>
            <a:ext cx="4724865" cy="35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5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95570" y="241485"/>
            <a:ext cx="79295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cap="all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Content of report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3200" cap="all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9184" y="1899483"/>
            <a:ext cx="11945111" cy="3241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Google VPS</a:t>
            </a:r>
          </a:p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Large-scale, real-time visual-inertial localization</a:t>
            </a:r>
          </a:p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3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95570" y="241485"/>
            <a:ext cx="79295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cap="all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结论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3200" cap="all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0F6FB87-D7DA-4EC9-B819-859D50D0A2AF}"/>
              </a:ext>
            </a:extLst>
          </p:cNvPr>
          <p:cNvSpPr/>
          <p:nvPr/>
        </p:nvSpPr>
        <p:spPr>
          <a:xfrm>
            <a:off x="652462" y="1670522"/>
            <a:ext cx="1088707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在本文中，我们提出了一个大规模的视觉定位系统。我们提供了有关地图压缩和定位算法的详细信息，这些细节对于地图在服务器端的部署至关重要。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我们还展示了定位系统中各种参数的影响，包括对异常过滤策略的新颖见解，这些异常过滤策略允许查询的延迟范围为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200ms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。通过添加改进的描述子匹配算法，位置优先和候选优化步骤，我们发现该系统优于其他大规模模型时使用的方法。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我们通过查询使用智能手机相机收集的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250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万张图像，评估了该系统在三大洲四个城市中的验证情况。模型的规模和查询数量比以前的评估高出几个数量级，并有望证明参数选择的广泛适用性。</a:t>
            </a:r>
          </a:p>
        </p:txBody>
      </p:sp>
    </p:spTree>
    <p:extLst>
      <p:ext uri="{BB962C8B-B14F-4D97-AF65-F5344CB8AC3E}">
        <p14:creationId xmlns:p14="http://schemas.microsoft.com/office/powerpoint/2010/main" val="156478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十字星 32"/>
          <p:cNvSpPr/>
          <p:nvPr/>
        </p:nvSpPr>
        <p:spPr bwMode="auto">
          <a:xfrm>
            <a:off x="1711515" y="3632178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13"/>
          <p:cNvPicPr>
            <a:picLocks noChangeAspect="1" noChangeArrowheads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26" y="4359034"/>
            <a:ext cx="1341120" cy="198024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accent5">
                <a:lumMod val="10000"/>
              </a:schemeClr>
            </a:outerShdw>
          </a:effectLst>
        </p:spPr>
      </p:pic>
      <p:sp>
        <p:nvSpPr>
          <p:cNvPr id="10" name="TextBox 14"/>
          <p:cNvSpPr>
            <a:spLocks noChangeArrowheads="1"/>
          </p:cNvSpPr>
          <p:nvPr/>
        </p:nvSpPr>
        <p:spPr bwMode="auto">
          <a:xfrm>
            <a:off x="1852360" y="2528054"/>
            <a:ext cx="849944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6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Thank you for your </a:t>
            </a:r>
          </a:p>
          <a:p>
            <a:pPr algn="ctr"/>
            <a:r>
              <a:rPr lang="en-US" altLang="zh-CN" sz="6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listening and guidance </a:t>
            </a:r>
            <a:r>
              <a:rPr lang="zh-CN" altLang="en-US" sz="6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  <a:endParaRPr lang="zh-CN" alt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十字星 6"/>
          <p:cNvSpPr/>
          <p:nvPr/>
        </p:nvSpPr>
        <p:spPr bwMode="auto">
          <a:xfrm>
            <a:off x="9869986" y="374019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十字星 7"/>
          <p:cNvSpPr/>
          <p:nvPr/>
        </p:nvSpPr>
        <p:spPr bwMode="auto">
          <a:xfrm>
            <a:off x="4480907" y="4359034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十字星 12"/>
          <p:cNvSpPr/>
          <p:nvPr/>
        </p:nvSpPr>
        <p:spPr bwMode="auto">
          <a:xfrm>
            <a:off x="8709352" y="5618425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十字星 13"/>
          <p:cNvSpPr/>
          <p:nvPr/>
        </p:nvSpPr>
        <p:spPr bwMode="auto">
          <a:xfrm>
            <a:off x="7013093" y="2551658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十字星 14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十字星 15"/>
          <p:cNvSpPr/>
          <p:nvPr/>
        </p:nvSpPr>
        <p:spPr bwMode="auto">
          <a:xfrm>
            <a:off x="11826881" y="6433667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十字星 16"/>
          <p:cNvSpPr/>
          <p:nvPr/>
        </p:nvSpPr>
        <p:spPr bwMode="auto">
          <a:xfrm>
            <a:off x="3425688" y="1762944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9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23"/>
            <a:ext cx="1108738" cy="110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十字星 19"/>
          <p:cNvSpPr/>
          <p:nvPr/>
        </p:nvSpPr>
        <p:spPr bwMode="auto">
          <a:xfrm>
            <a:off x="393192" y="270142"/>
            <a:ext cx="198881" cy="197389"/>
          </a:xfrm>
          <a:prstGeom prst="star4">
            <a:avLst>
              <a:gd name="adj" fmla="val 7022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ABE8067-8744-4D2C-BED7-B05A0D729B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80" y="56438"/>
            <a:ext cx="134112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0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0"/>
                            </p:stCondLst>
                            <p:childTnLst>
                              <p:par>
                                <p:cTn id="5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000"/>
                            </p:stCondLst>
                            <p:childTnLst>
                              <p:par>
                                <p:cTn id="5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2000"/>
                            </p:stCondLst>
                            <p:childTnLst>
                              <p:par>
                                <p:cTn id="6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95570" y="241485"/>
            <a:ext cx="79295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cap="all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Content of report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3200" cap="all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9184" y="1899483"/>
            <a:ext cx="11945111" cy="3241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Google VPS</a:t>
            </a:r>
          </a:p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Large-scale, real-time visual-inertial localization</a:t>
            </a:r>
          </a:p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endParaRPr lang="en-US" altLang="zh-CN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15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95570" y="241485"/>
            <a:ext cx="79295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cap="all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Content of report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3200" cap="all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9184" y="1899483"/>
            <a:ext cx="11945111" cy="3241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Google VPS</a:t>
            </a:r>
          </a:p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Large-scale, real-time visual-inertial localization</a:t>
            </a:r>
          </a:p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endParaRPr lang="en-US" altLang="zh-CN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6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95570" y="241485"/>
            <a:ext cx="7929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cap="all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Google VPS</a:t>
            </a:r>
            <a:endParaRPr lang="zh-CN" altLang="en-US" sz="3200" cap="all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6C825B2-2738-4035-B983-DCFFCE0BA685}"/>
              </a:ext>
            </a:extLst>
          </p:cNvPr>
          <p:cNvSpPr/>
          <p:nvPr/>
        </p:nvSpPr>
        <p:spPr>
          <a:xfrm>
            <a:off x="576558" y="1469059"/>
            <a:ext cx="997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Google I/O 2017</a:t>
            </a:r>
            <a:r>
              <a:rPr lang="zh-CN" altLang="en-US"/>
              <a:t>发布的</a:t>
            </a:r>
            <a:r>
              <a:rPr lang="en-US" altLang="zh-CN"/>
              <a:t>VPS</a:t>
            </a:r>
            <a:r>
              <a:rPr lang="zh-CN" altLang="en-US"/>
              <a:t>全称是</a:t>
            </a:r>
            <a:r>
              <a:rPr lang="en-US" altLang="zh-CN"/>
              <a:t>Visual Positioning Service</a:t>
            </a:r>
            <a:r>
              <a:rPr lang="zh-CN" altLang="en-US"/>
              <a:t>，建立在</a:t>
            </a:r>
            <a:r>
              <a:rPr lang="en-US" altLang="zh-CN"/>
              <a:t>Google Tango</a:t>
            </a:r>
            <a:r>
              <a:rPr lang="zh-CN" altLang="en-US"/>
              <a:t>和</a:t>
            </a:r>
            <a:r>
              <a:rPr lang="en-US" altLang="zh-CN"/>
              <a:t>Google</a:t>
            </a:r>
            <a:r>
              <a:rPr lang="zh-CN" altLang="en-US"/>
              <a:t>地图之上。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4DA370-B78D-42E6-938A-8008A43F3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864" y="2779811"/>
            <a:ext cx="5982038" cy="3359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581ADA-0FEC-46BF-B932-C91D0A45D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" y="2779811"/>
            <a:ext cx="5982037" cy="33599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647DA82-CACE-4C9D-ADBB-38A8C1026233}"/>
              </a:ext>
            </a:extLst>
          </p:cNvPr>
          <p:cNvSpPr/>
          <p:nvPr/>
        </p:nvSpPr>
        <p:spPr>
          <a:xfrm>
            <a:off x="15240" y="2296524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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248DC4-03E5-4696-B2CB-607BD0B38742}"/>
              </a:ext>
            </a:extLst>
          </p:cNvPr>
          <p:cNvSpPr/>
          <p:nvPr/>
        </p:nvSpPr>
        <p:spPr>
          <a:xfrm>
            <a:off x="6150864" y="2296524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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71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95570" y="241485"/>
            <a:ext cx="7929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cap="all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Google VPS</a:t>
            </a:r>
            <a:endParaRPr lang="zh-CN" altLang="en-US" sz="3200" cap="all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47DA82-CACE-4C9D-ADBB-38A8C1026233}"/>
              </a:ext>
            </a:extLst>
          </p:cNvPr>
          <p:cNvSpPr/>
          <p:nvPr/>
        </p:nvSpPr>
        <p:spPr>
          <a:xfrm>
            <a:off x="0" y="1109562"/>
            <a:ext cx="1530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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VPS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2401D8B2-F4EE-40E3-9BC5-C7ECD8713C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7036" y="1614094"/>
            <a:ext cx="9277927" cy="49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4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95570" y="241485"/>
            <a:ext cx="79295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cap="all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Content of report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3200" cap="all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9184" y="1899483"/>
            <a:ext cx="11945111" cy="3241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Google VPS</a:t>
            </a:r>
          </a:p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Large-scale, real-time visual-inertial localization</a:t>
            </a:r>
          </a:p>
          <a:p>
            <a:pPr marL="447675" indent="-447675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Part </a:t>
            </a:r>
            <a:r>
              <a:rPr lang="en-US" altLang="zh-CN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endParaRPr lang="en-US" altLang="zh-CN" sz="3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2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C9C1EA-8703-4869-BAB5-D4F298E164A1}"/>
              </a:ext>
            </a:extLst>
          </p:cNvPr>
          <p:cNvSpPr/>
          <p:nvPr/>
        </p:nvSpPr>
        <p:spPr>
          <a:xfrm>
            <a:off x="2342388" y="2967335"/>
            <a:ext cx="7507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arXiv :</a:t>
            </a:r>
          </a:p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Lynen S, Zeisl B, Aiger D, et al. Large-scale, real-time visual-inertial localization revisited[J]. arXiv preprint arXiv:1907.00338, 2019.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099223-AC39-4364-9A03-1795AE909779}"/>
              </a:ext>
            </a:extLst>
          </p:cNvPr>
          <p:cNvSpPr/>
          <p:nvPr/>
        </p:nvSpPr>
        <p:spPr>
          <a:xfrm>
            <a:off x="265152" y="131256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cap="all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论文分享</a:t>
            </a:r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B0E2A8-D83D-4EA7-8E4A-6E0B2B27D939}"/>
              </a:ext>
            </a:extLst>
          </p:cNvPr>
          <p:cNvSpPr/>
          <p:nvPr/>
        </p:nvSpPr>
        <p:spPr>
          <a:xfrm>
            <a:off x="2943650" y="342999"/>
            <a:ext cx="7299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Large-scale, real-time visual-inertial localization revisited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5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4AADD-9A8E-49D0-9E10-E616826B7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716" y="1070886"/>
            <a:ext cx="9026567" cy="5787114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B475622F-06BA-43F1-93F1-38E8EBB00BC8}"/>
              </a:ext>
            </a:extLst>
          </p:cNvPr>
          <p:cNvSpPr/>
          <p:nvPr/>
        </p:nvSpPr>
        <p:spPr>
          <a:xfrm>
            <a:off x="2943650" y="342999"/>
            <a:ext cx="7299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Large-scale, real-time visual-inertial localization revisited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90562B-293F-449C-A6BA-6BB977DA5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027"/>
          <a:stretch/>
        </p:blipFill>
        <p:spPr>
          <a:xfrm>
            <a:off x="2760786" y="5359229"/>
            <a:ext cx="2845687" cy="794177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FEDFF6CC-4A74-4E0C-BE2B-23C46207331E}"/>
              </a:ext>
            </a:extLst>
          </p:cNvPr>
          <p:cNvSpPr/>
          <p:nvPr/>
        </p:nvSpPr>
        <p:spPr>
          <a:xfrm rot="10800000">
            <a:off x="5814645" y="5787114"/>
            <a:ext cx="281354" cy="1846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1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3"/>
          <p:cNvCxnSpPr/>
          <p:nvPr/>
        </p:nvCxnSpPr>
        <p:spPr>
          <a:xfrm>
            <a:off x="2639616" y="956003"/>
            <a:ext cx="791304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2" name="Picture 2" descr="C:\Documents and Settings\Administrator\My Documents\My Pictur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08" y="1166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十字星 32"/>
          <p:cNvSpPr/>
          <p:nvPr/>
        </p:nvSpPr>
        <p:spPr bwMode="auto">
          <a:xfrm>
            <a:off x="1948723" y="288430"/>
            <a:ext cx="197808" cy="216024"/>
          </a:xfrm>
          <a:prstGeom prst="star4">
            <a:avLst>
              <a:gd name="adj" fmla="val 10329"/>
            </a:avLst>
          </a:prstGeom>
          <a:solidFill>
            <a:srgbClr val="FFFF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4AADD-9A8E-49D0-9E10-E616826B7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73" r="11293" b="11698"/>
          <a:stretch/>
        </p:blipFill>
        <p:spPr>
          <a:xfrm>
            <a:off x="6296349" y="1747492"/>
            <a:ext cx="5895651" cy="448407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DD755B6-5E1D-4E0E-ABDD-9FE6A5427A3C}"/>
              </a:ext>
            </a:extLst>
          </p:cNvPr>
          <p:cNvSpPr/>
          <p:nvPr/>
        </p:nvSpPr>
        <p:spPr>
          <a:xfrm>
            <a:off x="2943650" y="342999"/>
            <a:ext cx="7299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Large-scale, real-time visual-inertial localization revisited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42368B-F376-464B-8B46-876452E52B25}"/>
              </a:ext>
            </a:extLst>
          </p:cNvPr>
          <p:cNvSpPr/>
          <p:nvPr/>
        </p:nvSpPr>
        <p:spPr>
          <a:xfrm>
            <a:off x="280495" y="1109891"/>
            <a:ext cx="9892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Camera, GPS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odometry and inertial sensors</a:t>
            </a:r>
          </a:p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:Paris, Tokyo, Zurich and San Francisco</a:t>
            </a:r>
          </a:p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Data Size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about 100,000 3D points and 200,000 to 500,000 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visual descriptors(after compression)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323A1F-4CBD-4150-9C9F-A14ACED76264}"/>
              </a:ext>
            </a:extLst>
          </p:cNvPr>
          <p:cNvSpPr/>
          <p:nvPr/>
        </p:nvSpPr>
        <p:spPr>
          <a:xfrm>
            <a:off x="260864" y="3429000"/>
            <a:ext cx="5365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mobile platforms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:BRIEF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ORB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FREAK and BRISK</a:t>
            </a:r>
          </a:p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large scale scenes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SURF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CONGAS 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2FD18C5-5472-434E-99A7-5AA1FAC18351}"/>
              </a:ext>
            </a:extLst>
          </p:cNvPr>
          <p:cNvCxnSpPr>
            <a:endCxn id="13" idx="3"/>
          </p:cNvCxnSpPr>
          <p:nvPr/>
        </p:nvCxnSpPr>
        <p:spPr>
          <a:xfrm flipH="1">
            <a:off x="5626435" y="2310220"/>
            <a:ext cx="669914" cy="144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22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15133</TotalTime>
  <Words>552</Words>
  <Application>Microsoft Office PowerPoint</Application>
  <PresentationFormat>宽屏</PresentationFormat>
  <Paragraphs>85</Paragraphs>
  <Slides>18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Berlin Sans FB Demi</vt:lpstr>
      <vt:lpstr>Calibri</vt:lpstr>
      <vt:lpstr>Calibri Light</vt:lpstr>
      <vt:lpstr>Times New Roman</vt:lpstr>
      <vt:lpstr>Verdana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ZGC</dc:creator>
  <cp:lastModifiedBy>Administrator</cp:lastModifiedBy>
  <cp:revision>414</cp:revision>
  <dcterms:created xsi:type="dcterms:W3CDTF">2015-06-06T11:50:10Z</dcterms:created>
  <dcterms:modified xsi:type="dcterms:W3CDTF">2019-12-01T13:47:55Z</dcterms:modified>
</cp:coreProperties>
</file>